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0"/>
  </p:notesMasterIdLst>
  <p:sldIdLst>
    <p:sldId id="256" r:id="rId2"/>
    <p:sldId id="336" r:id="rId3"/>
    <p:sldId id="257" r:id="rId4"/>
    <p:sldId id="337" r:id="rId5"/>
    <p:sldId id="266" r:id="rId6"/>
    <p:sldId id="295" r:id="rId7"/>
    <p:sldId id="328" r:id="rId8"/>
    <p:sldId id="319" r:id="rId9"/>
    <p:sldId id="325" r:id="rId10"/>
    <p:sldId id="297" r:id="rId11"/>
    <p:sldId id="314" r:id="rId12"/>
    <p:sldId id="324" r:id="rId13"/>
    <p:sldId id="331" r:id="rId14"/>
    <p:sldId id="329" r:id="rId15"/>
    <p:sldId id="330" r:id="rId16"/>
    <p:sldId id="296" r:id="rId17"/>
    <p:sldId id="323" r:id="rId18"/>
    <p:sldId id="298" r:id="rId19"/>
    <p:sldId id="326" r:id="rId20"/>
    <p:sldId id="327" r:id="rId21"/>
    <p:sldId id="299" r:id="rId22"/>
    <p:sldId id="300" r:id="rId23"/>
    <p:sldId id="301" r:id="rId24"/>
    <p:sldId id="305" r:id="rId25"/>
    <p:sldId id="304" r:id="rId26"/>
    <p:sldId id="306" r:id="rId27"/>
    <p:sldId id="308" r:id="rId28"/>
    <p:sldId id="307" r:id="rId29"/>
    <p:sldId id="303" r:id="rId30"/>
    <p:sldId id="309" r:id="rId31"/>
    <p:sldId id="310" r:id="rId32"/>
    <p:sldId id="332" r:id="rId33"/>
    <p:sldId id="260" r:id="rId34"/>
    <p:sldId id="262" r:id="rId35"/>
    <p:sldId id="311" r:id="rId36"/>
    <p:sldId id="315" r:id="rId37"/>
    <p:sldId id="317" r:id="rId38"/>
    <p:sldId id="316" r:id="rId39"/>
    <p:sldId id="312" r:id="rId40"/>
    <p:sldId id="320" r:id="rId41"/>
    <p:sldId id="321" r:id="rId42"/>
    <p:sldId id="322" r:id="rId43"/>
    <p:sldId id="333" r:id="rId44"/>
    <p:sldId id="294" r:id="rId45"/>
    <p:sldId id="258" r:id="rId46"/>
    <p:sldId id="261" r:id="rId47"/>
    <p:sldId id="334" r:id="rId48"/>
    <p:sldId id="26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14" autoAdjust="0"/>
  </p:normalViewPr>
  <p:slideViewPr>
    <p:cSldViewPr>
      <p:cViewPr varScale="1">
        <p:scale>
          <a:sx n="67" d="100"/>
          <a:sy n="67" d="100"/>
        </p:scale>
        <p:origin x="-2040" y="-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60AC-C312-4D3C-AE8C-9BD6B73E93A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65B0-17DD-4196-BB21-005FD9CC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1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50 - 100 markah = S</a:t>
            </a:r>
            <a:br>
              <a:rPr lang="pl-PL" dirty="0" smtClean="0"/>
            </a:br>
            <a:r>
              <a:rPr lang="pl-PL" dirty="0" smtClean="0"/>
              <a:t>0 - 49 markah = 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3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3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3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3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Southern portion of San Francisco Bay Area, Northern California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1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5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65B0-17DD-4196-BB21-005FD9CC78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8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1413E2-0135-416F-80FA-C4A99A2EB896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33955D-3ACC-42C2-B5E7-01A6A86D009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ran@um.edu.my" TargetMode="External"/><Relationship Id="rId2" Type="http://schemas.openxmlformats.org/officeDocument/2006/relationships/hyperlink" Target="mailto:smting@um.edu.m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znulqalid@um.edu.my" TargetMode="External"/><Relationship Id="rId5" Type="http://schemas.openxmlformats.org/officeDocument/2006/relationships/hyperlink" Target="mailto:nizam_ayub@um.edu.my" TargetMode="External"/><Relationship Id="rId4" Type="http://schemas.openxmlformats.org/officeDocument/2006/relationships/hyperlink" Target="mailto:dina@um.edu.m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13874" cy="5943600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5723468" cy="216746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Industrial Training </a:t>
            </a:r>
            <a:r>
              <a:rPr lang="en-US" b="1" dirty="0" smtClean="0">
                <a:solidFill>
                  <a:schemeClr val="accent2"/>
                </a:solidFill>
              </a:rPr>
              <a:t>Briefing </a:t>
            </a:r>
            <a:r>
              <a:rPr lang="en-US" b="1" dirty="0" smtClean="0">
                <a:solidFill>
                  <a:schemeClr val="accent2"/>
                </a:solidFill>
              </a:rPr>
              <a:t>for 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 smtClean="0">
                <a:solidFill>
                  <a:schemeClr val="accent2"/>
                </a:solidFill>
              </a:rPr>
              <a:t>Sem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2 </a:t>
            </a:r>
            <a:r>
              <a:rPr lang="en-US" b="1" dirty="0" smtClean="0">
                <a:solidFill>
                  <a:schemeClr val="accent2"/>
                </a:solidFill>
              </a:rPr>
              <a:t>2016/2017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6962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By </a:t>
            </a:r>
            <a:r>
              <a:rPr lang="en-US" sz="2800" b="1" dirty="0" smtClean="0">
                <a:solidFill>
                  <a:schemeClr val="accent3"/>
                </a:solidFill>
              </a:rPr>
              <a:t>Dr. </a:t>
            </a:r>
            <a:r>
              <a:rPr lang="en-US" sz="2800" b="1" dirty="0" err="1" smtClean="0">
                <a:solidFill>
                  <a:schemeClr val="accent3"/>
                </a:solidFill>
              </a:rPr>
              <a:t>Aznul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Qalid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Md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Sabri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r>
              <a:rPr lang="en-US" sz="2800" dirty="0" err="1" smtClean="0"/>
              <a:t>Head,Industrial</a:t>
            </a:r>
            <a:r>
              <a:rPr lang="en-US" sz="2800" dirty="0" smtClean="0"/>
              <a:t> </a:t>
            </a:r>
            <a:r>
              <a:rPr lang="en-US" sz="2800" dirty="0" smtClean="0"/>
              <a:t>Training Coordinator FCSIT</a:t>
            </a:r>
          </a:p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November,</a:t>
            </a:r>
            <a:r>
              <a:rPr lang="en-US" sz="2800" dirty="0" smtClean="0"/>
              <a:t> 2016</a:t>
            </a:r>
          </a:p>
          <a:p>
            <a:r>
              <a:rPr lang="en-US" sz="2800" dirty="0" smtClean="0"/>
              <a:t>Slides originally prepared by: </a:t>
            </a:r>
            <a:r>
              <a:rPr lang="en-US" sz="2800" b="1" dirty="0" smtClean="0">
                <a:solidFill>
                  <a:schemeClr val="accent3"/>
                </a:solidFill>
              </a:rPr>
              <a:t>Dr. Su Moon Ting</a:t>
            </a:r>
            <a:endParaRPr lang="en-GB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1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apply a few companies but choose </a:t>
            </a:r>
            <a:r>
              <a:rPr lang="en-US" sz="3200" dirty="0"/>
              <a:t>only </a:t>
            </a:r>
            <a:r>
              <a:rPr lang="en-US" sz="3200" b="1" dirty="0">
                <a:solidFill>
                  <a:srgbClr val="7030A0"/>
                </a:solidFill>
              </a:rPr>
              <a:t>ONE</a:t>
            </a:r>
            <a:r>
              <a:rPr lang="en-US" sz="3200" dirty="0"/>
              <a:t> place for Industrial Training.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15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7696200" cy="389426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Email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offer letter to </a:t>
            </a:r>
            <a:r>
              <a:rPr lang="en-US" sz="3200" dirty="0" smtClean="0"/>
              <a:t>Dept. Industrial </a:t>
            </a:r>
            <a:r>
              <a:rPr lang="en-US" sz="3200" dirty="0"/>
              <a:t>Training Coordinator to get approval </a:t>
            </a:r>
            <a:endParaRPr lang="en-US" sz="3200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the offer before starting the training.</a:t>
            </a:r>
          </a:p>
          <a:p>
            <a:r>
              <a:rPr lang="en-US" sz="3200" dirty="0" smtClean="0"/>
              <a:t>If you do not get the approval, even though you have started your training, it is </a:t>
            </a:r>
            <a:r>
              <a:rPr lang="en-US" sz="3200" b="1" dirty="0" smtClean="0">
                <a:solidFill>
                  <a:srgbClr val="0070C0"/>
                </a:solidFill>
              </a:rPr>
              <a:t>invalid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And </a:t>
            </a:r>
            <a:r>
              <a:rPr lang="en-US" sz="3200" dirty="0" smtClean="0"/>
              <a:t>if the </a:t>
            </a:r>
            <a:r>
              <a:rPr lang="en-US" sz="3200" b="1" dirty="0" smtClean="0">
                <a:solidFill>
                  <a:srgbClr val="0070C0"/>
                </a:solidFill>
              </a:rPr>
              <a:t>coordinator reject </a:t>
            </a:r>
            <a:r>
              <a:rPr lang="en-US" sz="3200" dirty="0" smtClean="0"/>
              <a:t>your placement, </a:t>
            </a:r>
            <a:endParaRPr lang="en-US" sz="3200" dirty="0" smtClean="0"/>
          </a:p>
          <a:p>
            <a:pPr lvl="1"/>
            <a:r>
              <a:rPr lang="en-US" dirty="0" smtClean="0"/>
              <a:t>you </a:t>
            </a:r>
            <a:r>
              <a:rPr lang="en-US" dirty="0" smtClean="0"/>
              <a:t>have to find another placement even though you have started your training.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55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7391400" cy="3818069"/>
          </a:xfrm>
        </p:spPr>
        <p:txBody>
          <a:bodyPr>
            <a:noAutofit/>
          </a:bodyPr>
          <a:lstStyle/>
          <a:p>
            <a:r>
              <a:rPr lang="ms-MY" sz="3200" dirty="0"/>
              <a:t>O</a:t>
            </a:r>
            <a:r>
              <a:rPr lang="ms-MY" sz="3200" dirty="0" smtClean="0"/>
              <a:t>ffer </a:t>
            </a:r>
            <a:r>
              <a:rPr lang="ms-MY" sz="3200" dirty="0"/>
              <a:t>letter </a:t>
            </a:r>
            <a:r>
              <a:rPr lang="ms-MY" sz="3200" b="1" dirty="0" smtClean="0">
                <a:solidFill>
                  <a:srgbClr val="7030A0"/>
                </a:solidFill>
              </a:rPr>
              <a:t>MUST</a:t>
            </a:r>
            <a:r>
              <a:rPr lang="ms-MY" sz="3200" dirty="0" smtClean="0">
                <a:solidFill>
                  <a:srgbClr val="7030A0"/>
                </a:solidFill>
              </a:rPr>
              <a:t> </a:t>
            </a:r>
            <a:r>
              <a:rPr lang="ms-MY" sz="3200" dirty="0" smtClean="0"/>
              <a:t>state</a:t>
            </a:r>
          </a:p>
          <a:p>
            <a:pPr lvl="1"/>
            <a:r>
              <a:rPr lang="ms-MY" sz="3000" dirty="0" smtClean="0"/>
              <a:t>1) </a:t>
            </a:r>
            <a:r>
              <a:rPr lang="ms-MY" sz="3000" dirty="0"/>
              <a:t>the </a:t>
            </a:r>
            <a:r>
              <a:rPr lang="ms-MY" sz="3000" b="1" dirty="0">
                <a:solidFill>
                  <a:srgbClr val="0070C0"/>
                </a:solidFill>
              </a:rPr>
              <a:t>start and end </a:t>
            </a:r>
            <a:r>
              <a:rPr lang="ms-MY" sz="3000" dirty="0"/>
              <a:t>dates of the student’s Industrial Training, </a:t>
            </a:r>
            <a:endParaRPr lang="ms-MY" sz="3000" dirty="0" smtClean="0"/>
          </a:p>
          <a:p>
            <a:pPr lvl="1"/>
            <a:r>
              <a:rPr lang="ms-MY" sz="3000" dirty="0" smtClean="0"/>
              <a:t>2) </a:t>
            </a:r>
            <a:r>
              <a:rPr lang="ms-MY" sz="3000" b="1" dirty="0" smtClean="0">
                <a:solidFill>
                  <a:srgbClr val="0070C0"/>
                </a:solidFill>
              </a:rPr>
              <a:t>P</a:t>
            </a:r>
            <a:r>
              <a:rPr lang="ms-MY" sz="3000" b="1" dirty="0" smtClean="0">
                <a:solidFill>
                  <a:srgbClr val="0070C0"/>
                </a:solidFill>
              </a:rPr>
              <a:t>lan of tasks</a:t>
            </a:r>
            <a:r>
              <a:rPr lang="ms-MY" sz="3000" dirty="0" smtClean="0"/>
              <a:t>: Tasks </a:t>
            </a:r>
            <a:r>
              <a:rPr lang="ms-MY" sz="3000" dirty="0"/>
              <a:t>that will be assigned to the student in general, </a:t>
            </a:r>
            <a:endParaRPr lang="ms-MY" sz="3000" dirty="0" smtClean="0"/>
          </a:p>
          <a:p>
            <a:pPr lvl="1"/>
            <a:r>
              <a:rPr lang="ms-MY" sz="3000" dirty="0" smtClean="0"/>
              <a:t>3) the </a:t>
            </a:r>
            <a:r>
              <a:rPr lang="ms-MY" sz="3000" b="1" dirty="0">
                <a:solidFill>
                  <a:srgbClr val="0070C0"/>
                </a:solidFill>
              </a:rPr>
              <a:t>department</a:t>
            </a:r>
            <a:r>
              <a:rPr lang="ms-MY" sz="3000" dirty="0">
                <a:solidFill>
                  <a:srgbClr val="0070C0"/>
                </a:solidFill>
              </a:rPr>
              <a:t> </a:t>
            </a:r>
            <a:r>
              <a:rPr lang="ms-MY" sz="3000" dirty="0"/>
              <a:t>the student will be </a:t>
            </a:r>
            <a:r>
              <a:rPr lang="ms-MY" sz="3000" dirty="0" smtClean="0"/>
              <a:t>placed.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72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905000"/>
            <a:ext cx="7620001" cy="4495800"/>
          </a:xfrm>
        </p:spPr>
        <p:txBody>
          <a:bodyPr>
            <a:noAutofit/>
          </a:bodyPr>
          <a:lstStyle/>
          <a:p>
            <a:r>
              <a:rPr lang="ms-MY" sz="3200" dirty="0"/>
              <a:t>If item 2) and 3) are not in offer letter, </a:t>
            </a:r>
            <a:r>
              <a:rPr lang="ms-MY" sz="3200" b="1" dirty="0" smtClean="0">
                <a:solidFill>
                  <a:srgbClr val="0070C0"/>
                </a:solidFill>
              </a:rPr>
              <a:t>company (not student) can email them to coordinator</a:t>
            </a:r>
            <a:r>
              <a:rPr lang="ms-MY" sz="3200" dirty="0" smtClean="0"/>
              <a:t>, and attach the offer letter.</a:t>
            </a:r>
            <a:endParaRPr lang="ms-MY" sz="3200" dirty="0"/>
          </a:p>
          <a:p>
            <a:r>
              <a:rPr lang="ms-MY" sz="3200" dirty="0" smtClean="0"/>
              <a:t>Without all the requested information, </a:t>
            </a:r>
            <a:r>
              <a:rPr lang="ms-MY" sz="3200" b="1" dirty="0" smtClean="0">
                <a:solidFill>
                  <a:srgbClr val="0070C0"/>
                </a:solidFill>
              </a:rPr>
              <a:t>the offer will not be approved</a:t>
            </a:r>
            <a:r>
              <a:rPr lang="ms-MY" sz="3200" dirty="0" smtClean="0"/>
              <a:t>. </a:t>
            </a:r>
            <a:endParaRPr lang="ms-MY" sz="3200" dirty="0" smtClean="0"/>
          </a:p>
          <a:p>
            <a:pPr lvl="1"/>
            <a:r>
              <a:rPr lang="ms-MY" dirty="0" smtClean="0"/>
              <a:t>So</a:t>
            </a:r>
            <a:r>
              <a:rPr lang="ms-MY" dirty="0" smtClean="0"/>
              <a:t>, please provide the coordinator with all the information, otherwise it will delay the approval until all information is provided.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66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305800" cy="5181600"/>
          </a:xfrm>
        </p:spPr>
        <p:txBody>
          <a:bodyPr>
            <a:noAutofit/>
          </a:bodyPr>
          <a:lstStyle/>
          <a:p>
            <a:r>
              <a:rPr lang="ms-MY" sz="3200" dirty="0" smtClean="0"/>
              <a:t>It is the student’s </a:t>
            </a:r>
            <a:r>
              <a:rPr lang="ms-MY" sz="3200" dirty="0"/>
              <a:t>and </a:t>
            </a:r>
            <a:r>
              <a:rPr lang="ms-MY" sz="3200" b="1" dirty="0" smtClean="0">
                <a:solidFill>
                  <a:srgbClr val="7030A0"/>
                </a:solidFill>
              </a:rPr>
              <a:t>NOT</a:t>
            </a:r>
            <a:r>
              <a:rPr lang="ms-MY" sz="3200" dirty="0" smtClean="0"/>
              <a:t> the </a:t>
            </a:r>
            <a:r>
              <a:rPr lang="ms-MY" sz="3200" dirty="0"/>
              <a:t>coordinator’s </a:t>
            </a:r>
            <a:r>
              <a:rPr lang="ms-MY" sz="3200" dirty="0" smtClean="0"/>
              <a:t>responsibility to make sure that the duration of training is at least </a:t>
            </a:r>
            <a:r>
              <a:rPr lang="ms-MY" sz="3200" b="1" dirty="0" smtClean="0">
                <a:solidFill>
                  <a:srgbClr val="7030A0"/>
                </a:solidFill>
              </a:rPr>
              <a:t>24 weeks. </a:t>
            </a:r>
            <a:endParaRPr lang="ms-MY" sz="3200" b="1" dirty="0" smtClean="0">
              <a:solidFill>
                <a:srgbClr val="7030A0"/>
              </a:solidFill>
            </a:endParaRPr>
          </a:p>
          <a:p>
            <a:pPr lvl="1"/>
            <a:r>
              <a:rPr lang="ms-MY" dirty="0" smtClean="0"/>
              <a:t>If </a:t>
            </a:r>
            <a:r>
              <a:rPr lang="ms-MY" dirty="0" smtClean="0"/>
              <a:t>less than 24 weeks, you do not fulfill the requirement and will fail your industrial training.</a:t>
            </a:r>
          </a:p>
          <a:p>
            <a:r>
              <a:rPr lang="ms-MY" sz="3200" b="1" dirty="0" smtClean="0">
                <a:solidFill>
                  <a:srgbClr val="7030A0"/>
                </a:solidFill>
              </a:rPr>
              <a:t>How to count 24 weeks</a:t>
            </a:r>
            <a:r>
              <a:rPr lang="ms-MY" sz="3200" b="1" dirty="0" smtClean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ms-MY" dirty="0">
                <a:solidFill>
                  <a:srgbClr val="7030A0"/>
                </a:solidFill>
              </a:rPr>
              <a:t>http://www.timeanddate.com/date/duration.html</a:t>
            </a:r>
            <a:endParaRPr lang="ms-MY" dirty="0" smtClean="0">
              <a:solidFill>
                <a:srgbClr val="7030A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905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315200" cy="3603812"/>
          </a:xfrm>
        </p:spPr>
        <p:txBody>
          <a:bodyPr>
            <a:noAutofit/>
          </a:bodyPr>
          <a:lstStyle/>
          <a:p>
            <a:r>
              <a:rPr lang="ms-MY" sz="3200" b="1" dirty="0" smtClean="0">
                <a:solidFill>
                  <a:srgbClr val="7030A0"/>
                </a:solidFill>
              </a:rPr>
              <a:t>One or two weeks </a:t>
            </a:r>
            <a:r>
              <a:rPr lang="ms-MY" sz="3200" dirty="0" smtClean="0"/>
              <a:t>additional will usually be approved </a:t>
            </a:r>
            <a:endParaRPr lang="ms-MY" sz="3200" dirty="0" smtClean="0"/>
          </a:p>
          <a:p>
            <a:pPr lvl="1"/>
            <a:r>
              <a:rPr lang="ms-MY" dirty="0" smtClean="0"/>
              <a:t>But... Please </a:t>
            </a:r>
            <a:r>
              <a:rPr lang="ms-MY" dirty="0" smtClean="0"/>
              <a:t>consider</a:t>
            </a:r>
          </a:p>
          <a:p>
            <a:pPr lvl="2"/>
            <a:r>
              <a:rPr lang="ms-MY" b="1" dirty="0" smtClean="0">
                <a:solidFill>
                  <a:srgbClr val="0070C0"/>
                </a:solidFill>
              </a:rPr>
              <a:t>replacement</a:t>
            </a:r>
            <a:r>
              <a:rPr lang="ms-MY" dirty="0" smtClean="0">
                <a:solidFill>
                  <a:srgbClr val="0070C0"/>
                </a:solidFill>
              </a:rPr>
              <a:t> </a:t>
            </a:r>
            <a:r>
              <a:rPr lang="ms-MY" dirty="0" smtClean="0"/>
              <a:t>of leave taken, and </a:t>
            </a:r>
            <a:endParaRPr lang="ms-MY" dirty="0" smtClean="0"/>
          </a:p>
          <a:p>
            <a:pPr lvl="2"/>
            <a:r>
              <a:rPr lang="ms-MY" b="1" dirty="0" smtClean="0">
                <a:solidFill>
                  <a:srgbClr val="0070C0"/>
                </a:solidFill>
              </a:rPr>
              <a:t>timing </a:t>
            </a:r>
            <a:r>
              <a:rPr lang="ms-MY" b="1" dirty="0" smtClean="0">
                <a:solidFill>
                  <a:srgbClr val="0070C0"/>
                </a:solidFill>
              </a:rPr>
              <a:t>for convocation </a:t>
            </a:r>
            <a:r>
              <a:rPr lang="ms-MY" dirty="0" smtClean="0"/>
              <a:t>(for those doing industrial training in final semester of study which falls on 2nd semester of an academic year).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787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119257"/>
            <a:ext cx="76200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Attend </a:t>
            </a:r>
            <a:r>
              <a:rPr lang="en-US" sz="3200" dirty="0"/>
              <a:t>briefing related to Industrial Training. </a:t>
            </a:r>
          </a:p>
          <a:p>
            <a:r>
              <a:rPr lang="en-US" sz="3200" dirty="0" smtClean="0"/>
              <a:t>Encouraged </a:t>
            </a:r>
            <a:r>
              <a:rPr lang="en-US" sz="3200" dirty="0"/>
              <a:t>to attend one workshop and one corporate talk </a:t>
            </a:r>
            <a:r>
              <a:rPr lang="en-US" sz="3200" dirty="0" err="1"/>
              <a:t>organised</a:t>
            </a:r>
            <a:r>
              <a:rPr lang="en-US" sz="3200" dirty="0"/>
              <a:t> by </a:t>
            </a:r>
            <a:r>
              <a:rPr lang="en-US" sz="3200" b="1" dirty="0" err="1" smtClean="0">
                <a:solidFill>
                  <a:srgbClr val="7030A0"/>
                </a:solidFill>
              </a:rPr>
              <a:t>CITra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before </a:t>
            </a:r>
            <a:r>
              <a:rPr lang="en-US" sz="3200" dirty="0"/>
              <a:t>Industrial Training. </a:t>
            </a:r>
            <a:r>
              <a:rPr lang="en-US" sz="3200" dirty="0" smtClean="0"/>
              <a:t>(</a:t>
            </a:r>
            <a:r>
              <a:rPr lang="en-US" sz="3200" b="1" dirty="0" smtClean="0"/>
              <a:t>Refer to emails sent by </a:t>
            </a:r>
            <a:r>
              <a:rPr lang="en-US" sz="3200" b="1" dirty="0" err="1" smtClean="0"/>
              <a:t>CITra</a:t>
            </a:r>
            <a:r>
              <a:rPr lang="en-US" sz="3200" dirty="0" smtClean="0"/>
              <a:t>).</a:t>
            </a:r>
            <a:endParaRPr lang="en-US" sz="3200" dirty="0"/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CITra</a:t>
            </a:r>
            <a:r>
              <a:rPr lang="en-US" sz="3200" b="1" dirty="0" smtClean="0">
                <a:solidFill>
                  <a:srgbClr val="0070C0"/>
                </a:solidFill>
              </a:rPr>
              <a:t> = Centre </a:t>
            </a:r>
            <a:r>
              <a:rPr lang="en-US" sz="3200" b="1" dirty="0">
                <a:solidFill>
                  <a:srgbClr val="0070C0"/>
                </a:solidFill>
              </a:rPr>
              <a:t>for the Initiation of Talent and Industrial Training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480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Register </a:t>
            </a:r>
            <a:r>
              <a:rPr lang="en-US" sz="3200" b="1" dirty="0">
                <a:solidFill>
                  <a:srgbClr val="0070C0"/>
                </a:solidFill>
              </a:rPr>
              <a:t>online </a:t>
            </a:r>
            <a:r>
              <a:rPr lang="en-US" sz="3200" dirty="0"/>
              <a:t>and submit all the needed documents to the Faculty and/or </a:t>
            </a:r>
            <a:r>
              <a:rPr lang="en-US" sz="3200" dirty="0" err="1" smtClean="0"/>
              <a:t>CITra</a:t>
            </a:r>
            <a:r>
              <a:rPr lang="en-US" sz="3200" dirty="0" smtClean="0"/>
              <a:t>.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252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/>
              <a:t>Get </a:t>
            </a:r>
            <a:r>
              <a:rPr lang="en-US" sz="3200" b="1" dirty="0">
                <a:solidFill>
                  <a:srgbClr val="7030A0"/>
                </a:solidFill>
              </a:rPr>
              <a:t>written permission </a:t>
            </a:r>
            <a:r>
              <a:rPr lang="en-US" sz="3200" dirty="0"/>
              <a:t>from the Faculty to </a:t>
            </a:r>
            <a:r>
              <a:rPr lang="en-US" sz="3200" b="1" dirty="0">
                <a:solidFill>
                  <a:srgbClr val="0070C0"/>
                </a:solidFill>
              </a:rPr>
              <a:t>withdraw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from the Industrial Training </a:t>
            </a:r>
            <a:r>
              <a:rPr lang="en-US" sz="3200" dirty="0" smtClean="0"/>
              <a:t>program </a:t>
            </a:r>
            <a:r>
              <a:rPr lang="en-US" sz="3200" dirty="0"/>
              <a:t>or to </a:t>
            </a:r>
            <a:r>
              <a:rPr lang="en-US" sz="3200" b="1" dirty="0">
                <a:solidFill>
                  <a:srgbClr val="0070C0"/>
                </a:solidFill>
              </a:rPr>
              <a:t>change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 location of placement or to </a:t>
            </a:r>
            <a:r>
              <a:rPr lang="en-US" sz="3200" b="1" dirty="0">
                <a:solidFill>
                  <a:srgbClr val="0070C0"/>
                </a:solidFill>
              </a:rPr>
              <a:t>reject</a:t>
            </a:r>
            <a:r>
              <a:rPr lang="en-US" sz="3200" dirty="0"/>
              <a:t> an offer accepted previously. 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54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6"/>
            <a:ext cx="7086600" cy="4129143"/>
          </a:xfrm>
        </p:spPr>
        <p:txBody>
          <a:bodyPr>
            <a:noAutofit/>
          </a:bodyPr>
          <a:lstStyle/>
          <a:p>
            <a:r>
              <a:rPr lang="en-US" sz="3200" dirty="0" smtClean="0"/>
              <a:t>To change company, </a:t>
            </a:r>
            <a:endParaRPr lang="en-US" sz="3200" dirty="0" smtClean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write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7030A0"/>
                </a:solidFill>
              </a:rPr>
              <a:t>Deputy Dean (Undergraduate)</a:t>
            </a:r>
            <a:r>
              <a:rPr lang="en-US" dirty="0" smtClean="0"/>
              <a:t> (TDID) stating reasons,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cc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to Assistant Registrar (Mrs. </a:t>
            </a:r>
            <a:r>
              <a:rPr lang="en-US" dirty="0" err="1"/>
              <a:t>Suhaini</a:t>
            </a:r>
            <a:r>
              <a:rPr lang="en-US" dirty="0" smtClean="0"/>
              <a:t>), </a:t>
            </a:r>
            <a:endParaRPr lang="en-US" dirty="0" smtClean="0"/>
          </a:p>
          <a:p>
            <a:pPr lvl="1"/>
            <a:r>
              <a:rPr lang="en-US" dirty="0" smtClean="0"/>
              <a:t>Dept. </a:t>
            </a:r>
            <a:r>
              <a:rPr lang="en-US" dirty="0" smtClean="0"/>
              <a:t>LI </a:t>
            </a:r>
            <a:r>
              <a:rPr lang="en-US" dirty="0" smtClean="0"/>
              <a:t>coordinator and 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staff (Mrs. </a:t>
            </a:r>
            <a:r>
              <a:rPr lang="en-US" dirty="0" err="1" smtClean="0"/>
              <a:t>Faridah</a:t>
            </a:r>
            <a:r>
              <a:rPr lang="en-US" dirty="0" smtClean="0"/>
              <a:t>), attach with termination letter, and new offer letter.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290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Industrial Training Coordinators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SE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Dr. Su Moon Ting</a:t>
            </a:r>
          </a:p>
          <a:p>
            <a:pPr lvl="1"/>
            <a:r>
              <a:rPr lang="en-US" dirty="0" smtClean="0">
                <a:hlinkClick r:id="rId2"/>
              </a:rPr>
              <a:t>smting@um.edu.my</a:t>
            </a:r>
            <a:endParaRPr lang="en-US" dirty="0" smtClean="0"/>
          </a:p>
          <a:p>
            <a:r>
              <a:rPr lang="en-US" b="1" dirty="0">
                <a:solidFill>
                  <a:schemeClr val="accent3"/>
                </a:solidFill>
              </a:rPr>
              <a:t>CST</a:t>
            </a:r>
            <a:r>
              <a:rPr lang="en-US" dirty="0" smtClean="0"/>
              <a:t>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Mr.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Emran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Mohd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Tamil</a:t>
            </a:r>
          </a:p>
          <a:p>
            <a:pPr lvl="1"/>
            <a:r>
              <a:rPr lang="en-US" dirty="0" smtClean="0">
                <a:hlinkClick r:id="rId3"/>
              </a:rPr>
              <a:t>emran@um.edu.my</a:t>
            </a:r>
            <a:endParaRPr lang="en-US" dirty="0" smtClean="0"/>
          </a:p>
          <a:p>
            <a:r>
              <a:rPr lang="en-US" b="1" dirty="0">
                <a:solidFill>
                  <a:schemeClr val="accent3"/>
                </a:solidFill>
              </a:rPr>
              <a:t>IS</a:t>
            </a:r>
            <a:r>
              <a:rPr lang="en-US" dirty="0" smtClean="0"/>
              <a:t>: </a:t>
            </a:r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Dr. Nordiana Ahmad Kharman Shah</a:t>
            </a:r>
          </a:p>
          <a:p>
            <a:pPr lvl="1"/>
            <a:r>
              <a:rPr lang="en-US" dirty="0" smtClean="0">
                <a:hlinkClick r:id="rId4"/>
              </a:rPr>
              <a:t>dina@um.edu.my</a:t>
            </a:r>
            <a:endParaRPr lang="en-US" dirty="0" smtClean="0"/>
          </a:p>
          <a:p>
            <a:r>
              <a:rPr lang="en-US" b="1" dirty="0">
                <a:solidFill>
                  <a:schemeClr val="accent3"/>
                </a:solidFill>
              </a:rPr>
              <a:t>Multimedia</a:t>
            </a:r>
            <a:r>
              <a:rPr lang="en-US" dirty="0" smtClean="0"/>
              <a:t>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Mohamad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Nizam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Hj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Ayub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nizam_ayub@um.edu.my</a:t>
            </a:r>
            <a:endParaRPr lang="en-US" dirty="0" smtClean="0"/>
          </a:p>
          <a:p>
            <a:r>
              <a:rPr lang="en-US" b="1" dirty="0">
                <a:solidFill>
                  <a:schemeClr val="accent3"/>
                </a:solidFill>
              </a:rPr>
              <a:t>AI</a:t>
            </a:r>
            <a:r>
              <a:rPr lang="en-US" dirty="0" smtClean="0"/>
              <a:t>: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Aznul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Qalid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Md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Sabri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hlinkClick r:id="rId6"/>
              </a:rPr>
              <a:t>aznulqalid@um.edu.my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3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6"/>
            <a:ext cx="7086600" cy="4129143"/>
          </a:xfrm>
        </p:spPr>
        <p:txBody>
          <a:bodyPr>
            <a:noAutofit/>
          </a:bodyPr>
          <a:lstStyle/>
          <a:p>
            <a:r>
              <a:rPr lang="en-US" sz="3200" dirty="0" smtClean="0"/>
              <a:t>Coordinator will </a:t>
            </a:r>
            <a:r>
              <a:rPr lang="en-US" sz="3200" b="1" dirty="0" smtClean="0">
                <a:solidFill>
                  <a:srgbClr val="7030A0"/>
                </a:solidFill>
              </a:rPr>
              <a:t>support </a:t>
            </a:r>
            <a:r>
              <a:rPr lang="en-US" sz="3200" dirty="0" smtClean="0"/>
              <a:t>change of company if all the information is provided and new offer is suitable.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Office will do </a:t>
            </a:r>
            <a:r>
              <a:rPr lang="en-US" sz="3200" b="1" dirty="0" smtClean="0">
                <a:solidFill>
                  <a:srgbClr val="7030A0"/>
                </a:solidFill>
              </a:rPr>
              <a:t>verification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ok, will pass to TDID for approval.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 smtClean="0"/>
              <a:t>send to </a:t>
            </a:r>
            <a:r>
              <a:rPr lang="en-US" dirty="0" err="1" smtClean="0"/>
              <a:t>CITra</a:t>
            </a:r>
            <a:r>
              <a:rPr lang="en-US" dirty="0"/>
              <a:t> </a:t>
            </a:r>
            <a:r>
              <a:rPr lang="en-US" dirty="0" smtClean="0"/>
              <a:t>for approval and to change company in system.</a:t>
            </a:r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819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Follow </a:t>
            </a:r>
            <a:r>
              <a:rPr lang="en-US" sz="3200" b="1" dirty="0">
                <a:solidFill>
                  <a:srgbClr val="7030A0"/>
                </a:solidFill>
              </a:rPr>
              <a:t>the training requirements</a:t>
            </a:r>
            <a:r>
              <a:rPr lang="en-US" sz="3200" dirty="0"/>
              <a:t>. </a:t>
            </a:r>
          </a:p>
          <a:p>
            <a:r>
              <a:rPr lang="en-US" sz="3200" dirty="0" smtClean="0"/>
              <a:t>Carry </a:t>
            </a:r>
            <a:r>
              <a:rPr lang="en-US" sz="3200" dirty="0"/>
              <a:t>out the </a:t>
            </a:r>
            <a:r>
              <a:rPr lang="en-US" sz="3200" b="1" dirty="0">
                <a:solidFill>
                  <a:srgbClr val="7030A0"/>
                </a:solidFill>
              </a:rPr>
              <a:t>tasks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and the responsibilities assigned by the company under the supervision of one or more </a:t>
            </a:r>
            <a:r>
              <a:rPr lang="en-US" sz="3200" b="1" dirty="0">
                <a:solidFill>
                  <a:srgbClr val="7030A0"/>
                </a:solidFill>
              </a:rPr>
              <a:t>Company Supervisors</a:t>
            </a:r>
            <a:r>
              <a:rPr lang="en-US" sz="3200" dirty="0"/>
              <a:t>. </a:t>
            </a:r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337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Adhere to all the rules and regulations </a:t>
            </a:r>
            <a:r>
              <a:rPr lang="en-US" sz="3200" dirty="0"/>
              <a:t>of company as long as not </a:t>
            </a:r>
            <a:r>
              <a:rPr lang="en-US" sz="3200" b="1" dirty="0">
                <a:solidFill>
                  <a:srgbClr val="7030A0"/>
                </a:solidFill>
              </a:rPr>
              <a:t>contradicting</a:t>
            </a:r>
            <a:r>
              <a:rPr lang="en-US" sz="3200" dirty="0"/>
              <a:t> with the rules of the University. </a:t>
            </a:r>
          </a:p>
          <a:p>
            <a:r>
              <a:rPr lang="en-US" sz="3200" dirty="0" smtClean="0"/>
              <a:t>Always </a:t>
            </a:r>
            <a:r>
              <a:rPr lang="en-US" sz="3200" dirty="0"/>
              <a:t>be </a:t>
            </a:r>
            <a:r>
              <a:rPr lang="en-US" sz="3200" b="1" dirty="0">
                <a:solidFill>
                  <a:srgbClr val="7030A0"/>
                </a:solidFill>
              </a:rPr>
              <a:t>positive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and give the best contribution in carrying out the tasks given. </a:t>
            </a:r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346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/>
              <a:t>Carry out Industrial Training in an </a:t>
            </a:r>
            <a:r>
              <a:rPr lang="en-US" sz="3200" b="1" dirty="0">
                <a:solidFill>
                  <a:srgbClr val="7030A0"/>
                </a:solidFill>
              </a:rPr>
              <a:t>ethical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7030A0"/>
                </a:solidFill>
              </a:rPr>
              <a:t>professional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manner and uphold the good name of the University at all time. </a:t>
            </a:r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730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119257"/>
            <a:ext cx="7543800" cy="36038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Inform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Dept. </a:t>
            </a:r>
            <a:r>
              <a:rPr lang="en-US" sz="3200" dirty="0" smtClean="0"/>
              <a:t>Industrial </a:t>
            </a:r>
            <a:r>
              <a:rPr lang="en-US" sz="3200" dirty="0"/>
              <a:t>Training Coordinator</a:t>
            </a:r>
            <a:r>
              <a:rPr lang="en-US" sz="3200" dirty="0" smtClean="0"/>
              <a:t>/ Faculty </a:t>
            </a:r>
            <a:r>
              <a:rPr lang="en-US" sz="3200" dirty="0"/>
              <a:t>Supervisor immediately if facing any problem.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The </a:t>
            </a:r>
            <a:r>
              <a:rPr lang="en-US" sz="3200" b="1" dirty="0" smtClean="0">
                <a:solidFill>
                  <a:srgbClr val="7030A0"/>
                </a:solidFill>
              </a:rPr>
              <a:t>Coordinator’s email </a:t>
            </a:r>
            <a:r>
              <a:rPr lang="en-US" sz="3200" dirty="0"/>
              <a:t>can be found on the Industrial Training website of </a:t>
            </a:r>
            <a:r>
              <a:rPr lang="en-US" sz="3200" dirty="0" smtClean="0"/>
              <a:t>FSKTM. 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77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Record </a:t>
            </a:r>
            <a:r>
              <a:rPr lang="en-US" sz="3200" b="1" dirty="0">
                <a:solidFill>
                  <a:srgbClr val="7030A0"/>
                </a:solidFill>
              </a:rPr>
              <a:t>all activities </a:t>
            </a:r>
            <a:r>
              <a:rPr lang="en-US" sz="3200" dirty="0"/>
              <a:t>that have been carried out in Log Books and email to the Faculty Supervisor following the schedule in </a:t>
            </a:r>
            <a:r>
              <a:rPr lang="en-US" sz="3200" b="1" i="1" dirty="0" smtClean="0">
                <a:solidFill>
                  <a:srgbClr val="7030A0"/>
                </a:solidFill>
              </a:rPr>
              <a:t>3. Students</a:t>
            </a:r>
            <a:r>
              <a:rPr lang="en-US" sz="3200" b="1" i="1" dirty="0">
                <a:solidFill>
                  <a:srgbClr val="7030A0"/>
                </a:solidFill>
              </a:rPr>
              <a:t>’ Schedule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Write </a:t>
            </a:r>
            <a:r>
              <a:rPr lang="en-US" sz="3200" b="1" dirty="0">
                <a:solidFill>
                  <a:srgbClr val="7030A0"/>
                </a:solidFill>
              </a:rPr>
              <a:t>the Industrial Training Final Report </a:t>
            </a:r>
            <a:r>
              <a:rPr lang="en-US" sz="3200" dirty="0"/>
              <a:t>and conduct other tasks assigned.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481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Contact the appointed Faculty Supervisor for the </a:t>
            </a:r>
            <a:r>
              <a:rPr lang="en-US" sz="3200" b="1" dirty="0" smtClean="0">
                <a:solidFill>
                  <a:srgbClr val="7030A0"/>
                </a:solidFill>
              </a:rPr>
              <a:t>arrangement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of the supervisor’s visit to the place of the Industrial Training. </a:t>
            </a:r>
          </a:p>
          <a:p>
            <a:r>
              <a:rPr lang="en-MY" sz="3200" b="1" dirty="0">
                <a:solidFill>
                  <a:srgbClr val="FF0000"/>
                </a:solidFill>
              </a:rPr>
              <a:t>A student who fails to arrange for the visit of the supervisor from the </a:t>
            </a:r>
            <a:r>
              <a:rPr lang="en-MY" sz="3200" b="1" dirty="0" smtClean="0">
                <a:solidFill>
                  <a:srgbClr val="FF0000"/>
                </a:solidFill>
              </a:rPr>
              <a:t>faculty before </a:t>
            </a:r>
            <a:r>
              <a:rPr lang="en-MY" sz="3200" b="1" dirty="0">
                <a:solidFill>
                  <a:srgbClr val="FF0000"/>
                </a:solidFill>
              </a:rPr>
              <a:t>the end of his or her Industrial Training will fail Industrial </a:t>
            </a:r>
            <a:r>
              <a:rPr lang="en-MY" sz="3200" b="1" dirty="0" smtClean="0">
                <a:solidFill>
                  <a:srgbClr val="FF0000"/>
                </a:solidFill>
              </a:rPr>
              <a:t>Training.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2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Be </a:t>
            </a:r>
            <a:r>
              <a:rPr lang="en-US" sz="3200" b="1" dirty="0">
                <a:solidFill>
                  <a:srgbClr val="7030A0"/>
                </a:solidFill>
              </a:rPr>
              <a:t>present at the training </a:t>
            </a:r>
            <a:r>
              <a:rPr lang="en-US" sz="3200" dirty="0"/>
              <a:t>place during the Faculty Supervisor’s visit and conduct presentation and demonstrate devices or systems that have been used or learnt. </a:t>
            </a:r>
          </a:p>
          <a:p>
            <a:r>
              <a:rPr lang="en-US" sz="3200" dirty="0" smtClean="0"/>
              <a:t>Show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7030A0"/>
                </a:solidFill>
              </a:rPr>
              <a:t>Log Book</a:t>
            </a:r>
            <a:r>
              <a:rPr lang="en-US" sz="3200" dirty="0"/>
              <a:t> to be checked by the Faculty Supervisor during the supervisor’s visit.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376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Adhere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</a:rPr>
              <a:t>to the Industrial Training rules and regulations </a:t>
            </a:r>
            <a:r>
              <a:rPr lang="en-US" sz="3200" dirty="0"/>
              <a:t>set by the Faculty, </a:t>
            </a:r>
            <a:r>
              <a:rPr lang="en-US" sz="3200" dirty="0" err="1" smtClean="0"/>
              <a:t>CITra</a:t>
            </a:r>
            <a:r>
              <a:rPr lang="en-US" sz="3200" dirty="0" smtClean="0"/>
              <a:t>, </a:t>
            </a:r>
            <a:r>
              <a:rPr lang="en-US" sz="3200" dirty="0"/>
              <a:t>and the University. </a:t>
            </a:r>
          </a:p>
          <a:p>
            <a:r>
              <a:rPr lang="en-US" sz="3200" dirty="0" smtClean="0"/>
              <a:t>Always </a:t>
            </a:r>
            <a:r>
              <a:rPr lang="en-US" sz="3200" dirty="0"/>
              <a:t>visit </a:t>
            </a:r>
            <a:r>
              <a:rPr lang="en-US" sz="3200" b="1" dirty="0" err="1" smtClean="0">
                <a:solidFill>
                  <a:srgbClr val="7030A0"/>
                </a:solidFill>
              </a:rPr>
              <a:t>CITra</a:t>
            </a:r>
            <a:r>
              <a:rPr lang="en-US" sz="3200" b="1" dirty="0" smtClean="0">
                <a:solidFill>
                  <a:srgbClr val="7030A0"/>
                </a:solidFill>
              </a:rPr>
              <a:t> website</a:t>
            </a:r>
            <a:r>
              <a:rPr lang="en-US" sz="3200" dirty="0" smtClean="0"/>
              <a:t> </a:t>
            </a:r>
            <a:r>
              <a:rPr lang="en-US" sz="3200" dirty="0"/>
              <a:t>and Industrial Training website of the Faculty to get the latest information.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285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/>
              <a:t>Perform the required </a:t>
            </a:r>
            <a:r>
              <a:rPr lang="en-US" sz="3200" dirty="0" smtClean="0"/>
              <a:t>details following </a:t>
            </a:r>
            <a:r>
              <a:rPr lang="en-US" sz="3200" dirty="0"/>
              <a:t>the schedule in </a:t>
            </a:r>
            <a:r>
              <a:rPr lang="en-US" sz="3200" b="1" i="1" dirty="0" smtClean="0">
                <a:solidFill>
                  <a:srgbClr val="7030A0"/>
                </a:solidFill>
              </a:rPr>
              <a:t>3. Students</a:t>
            </a:r>
            <a:r>
              <a:rPr lang="en-US" sz="3200" b="1" i="1" dirty="0">
                <a:solidFill>
                  <a:srgbClr val="7030A0"/>
                </a:solidFill>
              </a:rPr>
              <a:t>’ Schedule</a:t>
            </a:r>
            <a:r>
              <a:rPr lang="en-US" sz="3200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747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3914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Students’ </a:t>
            </a:r>
            <a:r>
              <a:rPr lang="en-US" sz="2400" b="1" dirty="0" smtClean="0">
                <a:solidFill>
                  <a:srgbClr val="7030A0"/>
                </a:solidFill>
              </a:rPr>
              <a:t>responsibilities</a:t>
            </a:r>
          </a:p>
          <a:p>
            <a:r>
              <a:rPr lang="en-US" sz="2400" dirty="0" smtClean="0"/>
              <a:t>Flowchart</a:t>
            </a:r>
          </a:p>
          <a:p>
            <a:r>
              <a:rPr lang="en-US" sz="2400" dirty="0" smtClean="0"/>
              <a:t>Students’ </a:t>
            </a:r>
            <a:r>
              <a:rPr lang="en-US" sz="2400" b="1" dirty="0" smtClean="0">
                <a:solidFill>
                  <a:srgbClr val="7030A0"/>
                </a:solidFill>
              </a:rPr>
              <a:t>schedule </a:t>
            </a: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dirty="0" smtClean="0"/>
              <a:t>Emails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Assessment</a:t>
            </a:r>
          </a:p>
          <a:p>
            <a:r>
              <a:rPr lang="en-US" sz="2400" dirty="0" smtClean="0"/>
              <a:t>Repeat Industrial Training</a:t>
            </a:r>
          </a:p>
          <a:p>
            <a:r>
              <a:rPr lang="en-US" sz="2400" dirty="0" smtClean="0"/>
              <a:t>Leave during Industrial Training </a:t>
            </a:r>
          </a:p>
          <a:p>
            <a:r>
              <a:rPr lang="en-US" sz="2400" dirty="0" smtClean="0"/>
              <a:t>Internship </a:t>
            </a:r>
            <a:r>
              <a:rPr lang="en-US" sz="2400" b="1" dirty="0" smtClean="0">
                <a:solidFill>
                  <a:srgbClr val="7030A0"/>
                </a:solidFill>
              </a:rPr>
              <a:t>Abroad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– SV and other countries</a:t>
            </a:r>
          </a:p>
          <a:p>
            <a:r>
              <a:rPr lang="en-US" sz="2400" dirty="0"/>
              <a:t>Industrial Training </a:t>
            </a:r>
            <a:r>
              <a:rPr lang="en-US" sz="2400" b="1" dirty="0">
                <a:solidFill>
                  <a:srgbClr val="7030A0"/>
                </a:solidFill>
              </a:rPr>
              <a:t>Web Site</a:t>
            </a:r>
          </a:p>
          <a:p>
            <a:r>
              <a:rPr lang="en-US" sz="2400" dirty="0" smtClean="0"/>
              <a:t>Reminder</a:t>
            </a:r>
            <a:endParaRPr lang="en-US" sz="2400" dirty="0"/>
          </a:p>
          <a:p>
            <a:r>
              <a:rPr lang="en-US" sz="2400" b="1" dirty="0" smtClean="0">
                <a:solidFill>
                  <a:srgbClr val="7030A0"/>
                </a:solidFill>
              </a:rPr>
              <a:t>Q &amp; A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2" y="2119257"/>
            <a:ext cx="7315200" cy="360381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Refer to </a:t>
            </a:r>
            <a:r>
              <a:rPr lang="en-US" sz="3200" b="1" i="1" dirty="0"/>
              <a:t>2. Flow Chart for Applying Industrial Training Placement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r>
              <a:rPr lang="en-US" sz="3200" dirty="0" smtClean="0"/>
              <a:t>For the time being, apply to company </a:t>
            </a:r>
            <a:r>
              <a:rPr lang="en-US" sz="3200" b="1" dirty="0" smtClean="0">
                <a:solidFill>
                  <a:srgbClr val="7030A0"/>
                </a:solidFill>
              </a:rPr>
              <a:t>manually</a:t>
            </a:r>
            <a:r>
              <a:rPr lang="en-US" sz="3200" dirty="0" smtClean="0"/>
              <a:t>, get the </a:t>
            </a:r>
            <a:r>
              <a:rPr lang="en-US" sz="3200" b="1" dirty="0" smtClean="0">
                <a:solidFill>
                  <a:srgbClr val="7030A0"/>
                </a:solidFill>
              </a:rPr>
              <a:t>offer letter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7030A0"/>
                </a:solidFill>
              </a:rPr>
              <a:t>email it to </a:t>
            </a:r>
            <a:r>
              <a:rPr lang="en-US" sz="3200" b="1" dirty="0" smtClean="0">
                <a:solidFill>
                  <a:srgbClr val="7030A0"/>
                </a:solidFill>
              </a:rPr>
              <a:t>dept. coordinator</a:t>
            </a:r>
            <a:r>
              <a:rPr lang="en-US" sz="3200" dirty="0" smtClean="0"/>
              <a:t>. If offer approved by coordinator then only enter the placement into the </a:t>
            </a:r>
            <a:r>
              <a:rPr lang="en-US" sz="3200" dirty="0" smtClean="0"/>
              <a:t>system (CITRA).</a:t>
            </a:r>
            <a:endParaRPr lang="en-US" sz="3200" dirty="0" smtClean="0"/>
          </a:p>
          <a:p>
            <a:r>
              <a:rPr lang="en-US" sz="3200" dirty="0" smtClean="0"/>
              <a:t>Attach </a:t>
            </a:r>
            <a:r>
              <a:rPr lang="en-US" sz="3200" b="1" dirty="0" smtClean="0">
                <a:solidFill>
                  <a:srgbClr val="7030A0"/>
                </a:solidFill>
              </a:rPr>
              <a:t>Referral Letter</a:t>
            </a:r>
            <a:r>
              <a:rPr lang="en-US" sz="3200" dirty="0" smtClean="0"/>
              <a:t> when apply to company since it contains important information for the company.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i="1" dirty="0" smtClean="0"/>
              <a:t>Flow Chart for Applying Placement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825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Refer to </a:t>
            </a:r>
            <a:r>
              <a:rPr lang="en-US" sz="3200" b="1" i="1" dirty="0" smtClean="0">
                <a:solidFill>
                  <a:srgbClr val="7030A0"/>
                </a:solidFill>
              </a:rPr>
              <a:t>3. Students’ Schedule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smtClean="0"/>
              <a:t>Templates for </a:t>
            </a:r>
            <a:r>
              <a:rPr lang="en-US" sz="3200" b="1" dirty="0" smtClean="0">
                <a:solidFill>
                  <a:srgbClr val="7030A0"/>
                </a:solidFill>
              </a:rPr>
              <a:t>Plan of Tasks </a:t>
            </a:r>
            <a:r>
              <a:rPr lang="en-US" sz="3200" dirty="0" smtClean="0"/>
              <a:t>and </a:t>
            </a:r>
            <a:r>
              <a:rPr lang="en-US" sz="3200" b="1" dirty="0" smtClean="0">
                <a:solidFill>
                  <a:srgbClr val="7030A0"/>
                </a:solidFill>
              </a:rPr>
              <a:t>Log Book</a:t>
            </a:r>
            <a:r>
              <a:rPr lang="en-US" sz="3200" dirty="0" smtClean="0"/>
              <a:t>, and guidelines for Final Report can be downloaded from FSKTM Industrial Training website.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i="1" dirty="0" smtClean="0"/>
              <a:t>Students’ Schedule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613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3900" y="1828800"/>
            <a:ext cx="7696200" cy="4495800"/>
          </a:xfrm>
        </p:spPr>
        <p:txBody>
          <a:bodyPr>
            <a:noAutofit/>
          </a:bodyPr>
          <a:lstStyle/>
          <a:p>
            <a:pPr marL="274320" lvl="1"/>
            <a:r>
              <a:rPr lang="en-US" sz="3200" b="1" dirty="0" smtClean="0">
                <a:solidFill>
                  <a:srgbClr val="7030A0"/>
                </a:solidFill>
              </a:rPr>
              <a:t>When sending email to </a:t>
            </a:r>
            <a:r>
              <a:rPr lang="en-US" sz="3200" b="1" dirty="0" smtClean="0">
                <a:solidFill>
                  <a:srgbClr val="7030A0"/>
                </a:solidFill>
              </a:rPr>
              <a:t>dept. coordinator/office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548640" lvl="2"/>
            <a:r>
              <a:rPr lang="en-US" sz="2800" b="1" dirty="0" smtClean="0">
                <a:solidFill>
                  <a:srgbClr val="7030A0"/>
                </a:solidFill>
              </a:rPr>
              <a:t>Please </a:t>
            </a:r>
            <a:r>
              <a:rPr lang="en-US" sz="2800" b="1" dirty="0">
                <a:solidFill>
                  <a:srgbClr val="7030A0"/>
                </a:solidFill>
              </a:rPr>
              <a:t>state </a:t>
            </a:r>
            <a:r>
              <a:rPr lang="en-US" sz="2800" b="1" dirty="0" smtClean="0">
                <a:solidFill>
                  <a:srgbClr val="0070C0"/>
                </a:solidFill>
              </a:rPr>
              <a:t>name</a:t>
            </a:r>
            <a:r>
              <a:rPr lang="en-US" sz="2800" b="1" dirty="0">
                <a:solidFill>
                  <a:srgbClr val="0070C0"/>
                </a:solidFill>
              </a:rPr>
              <a:t>, matric number, </a:t>
            </a:r>
            <a:r>
              <a:rPr lang="en-US" sz="2800" b="1" dirty="0" err="1">
                <a:solidFill>
                  <a:srgbClr val="0070C0"/>
                </a:solidFill>
              </a:rPr>
              <a:t>programme</a:t>
            </a:r>
            <a:r>
              <a:rPr lang="en-US" sz="2800" b="1" dirty="0">
                <a:solidFill>
                  <a:srgbClr val="0070C0"/>
                </a:solidFill>
              </a:rPr>
              <a:t> (CS/IT/B.ISIT) &amp; your specialization (AI/SE, </a:t>
            </a:r>
            <a:r>
              <a:rPr lang="en-US" sz="2800" b="1" dirty="0" err="1">
                <a:solidFill>
                  <a:srgbClr val="0070C0"/>
                </a:solidFill>
              </a:rPr>
              <a:t>etc</a:t>
            </a:r>
            <a:r>
              <a:rPr lang="en-US" sz="2800" b="1" dirty="0" smtClean="0">
                <a:solidFill>
                  <a:srgbClr val="0070C0"/>
                </a:solidFill>
              </a:rPr>
              <a:t>). </a:t>
            </a:r>
          </a:p>
          <a:p>
            <a:pPr marL="548640" lvl="2"/>
            <a:r>
              <a:rPr lang="en-US" sz="2800" b="1" dirty="0" smtClean="0">
                <a:solidFill>
                  <a:srgbClr val="7030A0"/>
                </a:solidFill>
              </a:rPr>
              <a:t>Try as much as possible to send email using </a:t>
            </a:r>
            <a:r>
              <a:rPr lang="en-US" sz="2800" b="1" dirty="0" smtClean="0">
                <a:solidFill>
                  <a:srgbClr val="0070C0"/>
                </a:solidFill>
              </a:rPr>
              <a:t>the same thread of email</a:t>
            </a:r>
            <a:r>
              <a:rPr lang="en-US" sz="2800" b="1" dirty="0" smtClean="0">
                <a:solidFill>
                  <a:srgbClr val="7030A0"/>
                </a:solidFill>
              </a:rPr>
              <a:t>, i.e. don’t create new email unless no choice. </a:t>
            </a:r>
          </a:p>
          <a:p>
            <a:pPr marL="548640" lvl="2"/>
            <a:r>
              <a:rPr lang="en-US" sz="2800" b="1" dirty="0" smtClean="0">
                <a:solidFill>
                  <a:srgbClr val="7030A0"/>
                </a:solidFill>
              </a:rPr>
              <a:t>Not doing the above will </a:t>
            </a:r>
            <a:r>
              <a:rPr lang="en-US" sz="2800" b="1" dirty="0" smtClean="0">
                <a:solidFill>
                  <a:srgbClr val="0070C0"/>
                </a:solidFill>
              </a:rPr>
              <a:t>DELAY</a:t>
            </a:r>
            <a:r>
              <a:rPr lang="en-US" sz="2800" b="1" dirty="0" smtClean="0">
                <a:solidFill>
                  <a:srgbClr val="7030A0"/>
                </a:solidFill>
              </a:rPr>
              <a:t> response from coordinator/office.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</a:rPr>
              <a:t>Emails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Assessment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10400" cy="36038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Credit for Industrial Training Course will not be counted in CGP/CGPA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Grade </a:t>
            </a:r>
            <a:r>
              <a:rPr lang="en-US" sz="4000" b="1" dirty="0" smtClean="0">
                <a:solidFill>
                  <a:srgbClr val="7030A0"/>
                </a:solidFill>
              </a:rPr>
              <a:t>S (Satisfactory)</a:t>
            </a:r>
            <a:r>
              <a:rPr lang="en-US" sz="4000" dirty="0" smtClean="0"/>
              <a:t> or </a:t>
            </a:r>
            <a:r>
              <a:rPr lang="en-US" sz="4000" b="1" dirty="0" smtClean="0">
                <a:solidFill>
                  <a:srgbClr val="7030A0"/>
                </a:solidFill>
              </a:rPr>
              <a:t>U</a:t>
            </a:r>
            <a:r>
              <a:rPr lang="en-US" sz="4000" b="1" dirty="0">
                <a:solidFill>
                  <a:srgbClr val="7030A0"/>
                </a:solidFill>
              </a:rPr>
              <a:t> </a:t>
            </a:r>
            <a:r>
              <a:rPr lang="en-US" sz="4000" b="1" dirty="0" smtClean="0">
                <a:solidFill>
                  <a:srgbClr val="7030A0"/>
                </a:solidFill>
              </a:rPr>
              <a:t>(</a:t>
            </a:r>
            <a:r>
              <a:rPr lang="en-US" sz="4000" b="1" dirty="0" err="1" smtClean="0">
                <a:solidFill>
                  <a:srgbClr val="7030A0"/>
                </a:solidFill>
              </a:rPr>
              <a:t>Unsatisfatory</a:t>
            </a:r>
            <a:r>
              <a:rPr lang="en-US" sz="4000" b="1" dirty="0" smtClean="0">
                <a:solidFill>
                  <a:srgbClr val="7030A0"/>
                </a:solidFill>
              </a:rPr>
              <a:t>) </a:t>
            </a:r>
            <a:endParaRPr lang="en-US" sz="4000" b="1" dirty="0">
              <a:solidFill>
                <a:srgbClr val="7030A0"/>
              </a:solidFill>
            </a:endParaRP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896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70641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Assessment</a:t>
            </a:r>
            <a:endParaRPr lang="en-GB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7488966"/>
              </p:ext>
            </p:extLst>
          </p:nvPr>
        </p:nvGraphicFramePr>
        <p:xfrm>
          <a:off x="838200" y="1676400"/>
          <a:ext cx="75438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981200"/>
                <a:gridCol w="2209800"/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 to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Time for Assessment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Assessor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dirty="0" smtClean="0"/>
                        <a:t>%)</a:t>
                      </a:r>
                      <a:endParaRPr lang="en-GB" dirty="0" smtClean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Log Book (Week 1 to 8)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Scan &amp; email latest 5pm Fri,</a:t>
                      </a:r>
                      <a:r>
                        <a:rPr lang="en-US" sz="1600" baseline="0" dirty="0" smtClean="0"/>
                        <a:t> Week 9. 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 10 - 11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Supervisor from faculty</a:t>
                      </a:r>
                      <a:r>
                        <a:rPr lang="en-US" sz="1600" baseline="0" dirty="0" smtClean="0"/>
                        <a:t> (1</a:t>
                      </a:r>
                      <a:r>
                        <a:rPr lang="en-US" sz="1600" dirty="0" smtClean="0"/>
                        <a:t>0%) – Form 1A</a:t>
                      </a:r>
                      <a:endParaRPr lang="en-GB" sz="16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 Log Book (Week 9 to 16)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Scan &amp; email latest 5pm Fri,</a:t>
                      </a:r>
                      <a:r>
                        <a:rPr lang="en-US" sz="1600" baseline="0" dirty="0" smtClean="0"/>
                        <a:t> Week 17.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 18 - 19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Supervisor from faculty</a:t>
                      </a:r>
                      <a:r>
                        <a:rPr lang="en-US" sz="1600" baseline="0" dirty="0" smtClean="0"/>
                        <a:t> (1</a:t>
                      </a:r>
                      <a:r>
                        <a:rPr lang="en-US" sz="1600" dirty="0" smtClean="0"/>
                        <a:t>0%) – Form 1A</a:t>
                      </a:r>
                      <a:endParaRPr lang="en-GB" sz="16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Industrial Training Visit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Conduct presentation</a:t>
                      </a:r>
                      <a:r>
                        <a:rPr lang="en-US" sz="1600" baseline="0" dirty="0" smtClean="0"/>
                        <a:t> and show log book during visit.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 21 - 24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Supervisor from faculty</a:t>
                      </a:r>
                      <a:r>
                        <a:rPr lang="en-US" sz="1600" baseline="0" dirty="0" smtClean="0"/>
                        <a:t> (2</a:t>
                      </a:r>
                      <a:r>
                        <a:rPr lang="en-US" sz="1600" dirty="0" smtClean="0"/>
                        <a:t>0%) – Form 1B</a:t>
                      </a:r>
                      <a:endParaRPr lang="en-GB" sz="1600" dirty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600" smtClean="0"/>
                        <a:t>Final Log Book (all 24 weeks) &amp;</a:t>
                      </a:r>
                      <a:r>
                        <a:rPr lang="en-US" sz="1600" baseline="0" smtClean="0"/>
                        <a:t> Final Report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Submit</a:t>
                      </a:r>
                      <a:r>
                        <a:rPr lang="en-US" sz="1600" baseline="0" dirty="0" smtClean="0"/>
                        <a:t> hardcopy l</a:t>
                      </a:r>
                      <a:r>
                        <a:rPr lang="en-US" sz="1600" dirty="0" smtClean="0"/>
                        <a:t>atest 2 weeks after training ends</a:t>
                      </a:r>
                      <a:r>
                        <a:rPr lang="en-US" sz="1600" baseline="0" dirty="0" smtClean="0"/>
                        <a:t>.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Latest 2 weeks after submission.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Supervisor from faculty</a:t>
                      </a:r>
                      <a:r>
                        <a:rPr lang="en-US" sz="1600" baseline="0" dirty="0" smtClean="0"/>
                        <a:t> (2</a:t>
                      </a:r>
                      <a:r>
                        <a:rPr lang="en-US" sz="1600" dirty="0" smtClean="0"/>
                        <a:t>0%) - Form 1C</a:t>
                      </a:r>
                      <a:endParaRPr lang="en-GB" sz="1600" dirty="0" smtClean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On-job</a:t>
                      </a:r>
                      <a:r>
                        <a:rPr lang="en-US" sz="1600" baseline="0" dirty="0" smtClean="0"/>
                        <a:t> evaluation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Submit Log book every week</a:t>
                      </a:r>
                      <a:r>
                        <a:rPr lang="en-US" sz="1600" baseline="0" dirty="0" smtClean="0"/>
                        <a:t> to supervisor from company.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Feedback on Log Book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every week &amp; final assessment</a:t>
                      </a:r>
                      <a:r>
                        <a:rPr lang="en-US" sz="1600" baseline="0" dirty="0" smtClean="0"/>
                        <a:t> at the end of training.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Supervisor from company </a:t>
                      </a:r>
                      <a:r>
                        <a:rPr lang="en-US" sz="1600" baseline="0" dirty="0" smtClean="0"/>
                        <a:t>(4</a:t>
                      </a:r>
                      <a:r>
                        <a:rPr lang="en-US" sz="1600" dirty="0" smtClean="0"/>
                        <a:t>0%) - Form 2A</a:t>
                      </a:r>
                      <a:endParaRPr lang="en-GB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522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Repeat: </a:t>
            </a:r>
            <a:r>
              <a:rPr lang="en-US" sz="4800" dirty="0" smtClean="0"/>
              <a:t>Industrial </a:t>
            </a:r>
            <a:r>
              <a:rPr lang="en-US" sz="4800" dirty="0"/>
              <a:t>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119256"/>
            <a:ext cx="7696200" cy="4129143"/>
          </a:xfrm>
        </p:spPr>
        <p:txBody>
          <a:bodyPr>
            <a:noAutofit/>
          </a:bodyPr>
          <a:lstStyle/>
          <a:p>
            <a:r>
              <a:rPr lang="en-US" sz="4000" dirty="0" smtClean="0"/>
              <a:t>You </a:t>
            </a:r>
            <a:r>
              <a:rPr lang="en-US" sz="4000" dirty="0"/>
              <a:t>have to repeat your Industrial Training if you do not fulfill or achieve the required competency</a:t>
            </a:r>
            <a:r>
              <a:rPr lang="en-US" sz="4000" dirty="0" smtClean="0"/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For e.g., if total score &lt; 50; If fail to have faculty </a:t>
            </a:r>
            <a:r>
              <a:rPr lang="en-US" sz="2800" b="1" dirty="0">
                <a:solidFill>
                  <a:srgbClr val="FF0000"/>
                </a:solidFill>
              </a:rPr>
              <a:t>supervisor’s visit before training ends; If do not submit all required things on time; If company complaints seriously about you.</a:t>
            </a:r>
          </a:p>
          <a:p>
            <a:pPr lvl="1"/>
            <a:endParaRPr lang="en-US" sz="3800" dirty="0" smtClean="0"/>
          </a:p>
          <a:p>
            <a:pPr lvl="1"/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598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Leave during Industrial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104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</a:t>
            </a:r>
            <a:r>
              <a:rPr lang="en-US" sz="3200" dirty="0"/>
              <a:t>you take leave (even though it is your entitlement and the company approves it), </a:t>
            </a:r>
            <a:endParaRPr lang="en-US" sz="3200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have to </a:t>
            </a:r>
            <a:r>
              <a:rPr lang="en-US" b="1" dirty="0" smtClean="0">
                <a:solidFill>
                  <a:srgbClr val="7030A0"/>
                </a:solidFill>
              </a:rPr>
              <a:t>replace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it </a:t>
            </a:r>
            <a:r>
              <a:rPr lang="en-US" dirty="0"/>
              <a:t>unless you get a letter from your company stating that the company is not able to let you replace the leave.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need to </a:t>
            </a:r>
            <a:r>
              <a:rPr lang="en-US" b="1" dirty="0">
                <a:solidFill>
                  <a:srgbClr val="7030A0"/>
                </a:solidFill>
              </a:rPr>
              <a:t>include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this letter in your final log book.</a:t>
            </a:r>
          </a:p>
        </p:txBody>
      </p:sp>
    </p:spTree>
    <p:extLst>
      <p:ext uri="{BB962C8B-B14F-4D97-AF65-F5344CB8AC3E}">
        <p14:creationId xmlns:p14="http://schemas.microsoft.com/office/powerpoint/2010/main" val="23641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Leave during Industrial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6"/>
            <a:ext cx="7010400" cy="4129143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you </a:t>
            </a:r>
            <a:r>
              <a:rPr lang="en-US" sz="2800" b="1" dirty="0" smtClean="0">
                <a:solidFill>
                  <a:srgbClr val="7030A0"/>
                </a:solidFill>
              </a:rPr>
              <a:t>apply leave for </a:t>
            </a:r>
            <a:r>
              <a:rPr lang="en-US" sz="2800" b="1" dirty="0">
                <a:solidFill>
                  <a:srgbClr val="7030A0"/>
                </a:solidFill>
              </a:rPr>
              <a:t>other things </a:t>
            </a:r>
            <a:r>
              <a:rPr lang="en-US" sz="2800" dirty="0"/>
              <a:t>(competition, team </a:t>
            </a:r>
            <a:r>
              <a:rPr lang="en-US" sz="2800" dirty="0" smtClean="0"/>
              <a:t>building) and it is approved </a:t>
            </a:r>
            <a:r>
              <a:rPr lang="en-US" sz="2800" dirty="0"/>
              <a:t>by </a:t>
            </a:r>
            <a:r>
              <a:rPr lang="en-US" sz="2800" dirty="0" smtClean="0"/>
              <a:t>company</a:t>
            </a:r>
            <a:r>
              <a:rPr lang="en-US" sz="2800" dirty="0"/>
              <a:t>, the guidelines </a:t>
            </a:r>
            <a:r>
              <a:rPr lang="en-US" sz="2800" dirty="0" smtClean="0"/>
              <a:t>is </a:t>
            </a:r>
            <a:r>
              <a:rPr lang="en-US" sz="2800" dirty="0"/>
              <a:t>still the students must complete 24 weeks. </a:t>
            </a:r>
            <a:endParaRPr lang="en-US" sz="2800" dirty="0" smtClean="0"/>
          </a:p>
          <a:p>
            <a:r>
              <a:rPr lang="en-US" sz="2800" dirty="0" smtClean="0"/>
              <a:t>So</a:t>
            </a:r>
            <a:r>
              <a:rPr lang="en-US" sz="2800" dirty="0"/>
              <a:t>, </a:t>
            </a:r>
            <a:r>
              <a:rPr lang="en-US" sz="2800" b="1" dirty="0" smtClean="0">
                <a:solidFill>
                  <a:srgbClr val="7030A0"/>
                </a:solidFill>
              </a:rPr>
              <a:t>you need </a:t>
            </a:r>
            <a:r>
              <a:rPr lang="en-US" sz="2800" b="1" dirty="0">
                <a:solidFill>
                  <a:srgbClr val="7030A0"/>
                </a:solidFill>
              </a:rPr>
              <a:t>to replace </a:t>
            </a:r>
            <a:r>
              <a:rPr lang="en-US" sz="2800" b="1" dirty="0" smtClean="0">
                <a:solidFill>
                  <a:srgbClr val="7030A0"/>
                </a:solidFill>
              </a:rPr>
              <a:t>the leave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unless you get a letter from your company stating that the company is not able to let you replace the leave. You need to include this letter in your final log </a:t>
            </a:r>
            <a:r>
              <a:rPr lang="en-US" sz="2800" dirty="0" smtClean="0"/>
              <a:t>book.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22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Leave during Industrial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104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</a:t>
            </a:r>
            <a:r>
              <a:rPr lang="en-US" sz="3200" dirty="0"/>
              <a:t>you </a:t>
            </a:r>
            <a:r>
              <a:rPr lang="en-US" sz="3200" b="1" dirty="0">
                <a:solidFill>
                  <a:srgbClr val="7030A0"/>
                </a:solidFill>
              </a:rPr>
              <a:t>apply sick leave </a:t>
            </a:r>
            <a:r>
              <a:rPr lang="en-US" sz="3200" dirty="0"/>
              <a:t>and it is approved by your company, you don't have to replace it</a:t>
            </a:r>
            <a:r>
              <a:rPr lang="en-US" sz="3200" dirty="0" smtClean="0"/>
              <a:t>. Put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7030A0"/>
                </a:solidFill>
              </a:rPr>
              <a:t>MC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and your supervisor's approval on the sick leave in your log book.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23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Silicon Valley Internship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05000"/>
            <a:ext cx="7010400" cy="3603812"/>
          </a:xfrm>
        </p:spPr>
        <p:txBody>
          <a:bodyPr>
            <a:noAutofit/>
          </a:bodyPr>
          <a:lstStyle/>
          <a:p>
            <a:r>
              <a:rPr lang="en-US" sz="3600" dirty="0" smtClean="0"/>
              <a:t>SV - home to </a:t>
            </a:r>
            <a:r>
              <a:rPr lang="en-GB" sz="3600" dirty="0" smtClean="0"/>
              <a:t>many large high-tech corporations, and thousands of tech </a:t>
            </a:r>
            <a:r>
              <a:rPr lang="en-GB" sz="3600" dirty="0" err="1" smtClean="0"/>
              <a:t>startup</a:t>
            </a:r>
            <a:r>
              <a:rPr lang="en-GB" sz="3600" dirty="0" smtClean="0"/>
              <a:t> companies </a:t>
            </a:r>
          </a:p>
          <a:p>
            <a:r>
              <a:rPr lang="en-GB" sz="3600" dirty="0" smtClean="0"/>
              <a:t>one-third </a:t>
            </a:r>
            <a:r>
              <a:rPr lang="en-GB" sz="3600" dirty="0"/>
              <a:t>of </a:t>
            </a:r>
            <a:r>
              <a:rPr lang="en-GB" sz="3600" dirty="0" smtClean="0"/>
              <a:t>venture </a:t>
            </a:r>
            <a:r>
              <a:rPr lang="en-GB" sz="3600" dirty="0"/>
              <a:t>capital investment in </a:t>
            </a:r>
            <a:r>
              <a:rPr lang="en-GB" sz="3600" dirty="0" smtClean="0"/>
              <a:t> US</a:t>
            </a:r>
          </a:p>
        </p:txBody>
      </p:sp>
    </p:spTree>
    <p:extLst>
      <p:ext uri="{BB962C8B-B14F-4D97-AF65-F5344CB8AC3E}">
        <p14:creationId xmlns:p14="http://schemas.microsoft.com/office/powerpoint/2010/main" val="39878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en-US" b="1" dirty="0" smtClean="0">
                <a:solidFill>
                  <a:srgbClr val="7030A0"/>
                </a:solidFill>
              </a:rPr>
              <a:t>details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can be found 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r>
              <a:rPr lang="en-US" sz="4500" b="1" dirty="0">
                <a:solidFill>
                  <a:srgbClr val="0070C0"/>
                </a:solidFill>
              </a:rPr>
              <a:t>http://intra.fsktm.um.edu.my/LatihanIndustri/ind.php</a:t>
            </a:r>
          </a:p>
        </p:txBody>
      </p:sp>
    </p:spTree>
    <p:extLst>
      <p:ext uri="{BB962C8B-B14F-4D97-AF65-F5344CB8AC3E}">
        <p14:creationId xmlns:p14="http://schemas.microsoft.com/office/powerpoint/2010/main" val="480764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Silicon Valley Internship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10400" cy="3603812"/>
          </a:xfrm>
        </p:spPr>
        <p:txBody>
          <a:bodyPr>
            <a:noAutofit/>
          </a:bodyPr>
          <a:lstStyle/>
          <a:p>
            <a:endParaRPr lang="en-US" sz="4000" dirty="0" smtClean="0"/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998196"/>
              </p:ext>
            </p:extLst>
          </p:nvPr>
        </p:nvGraphicFramePr>
        <p:xfrm>
          <a:off x="1066800" y="2057400"/>
          <a:ext cx="7086600" cy="3580520"/>
        </p:xfrm>
        <a:graphic>
          <a:graphicData uri="http://schemas.openxmlformats.org/drawingml/2006/table">
            <a:tbl>
              <a:tblPr/>
              <a:tblGrid>
                <a:gridCol w="70866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2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International Internship: HP, GE, Intel, Microsoft,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Facebook, Dropbox, Google, Pinterest,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Quora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Palantir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Addepar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Twitter, Coursera, Mozilla, imo.im, Square,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PocketGems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Apple, Cisco, eBay, Gilead,  Juniper, LinkedIn, Microsoft, Netflix, Oracle, Pandora, Salesforce,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SolarCity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SunPower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Symantec, Tesla Motors, VMWare, Yahoo, Zynga, etc.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Silicon Valley Internship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10400" cy="3603812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Apply internships offered by SV companies.</a:t>
            </a:r>
          </a:p>
        </p:txBody>
      </p:sp>
    </p:spTree>
    <p:extLst>
      <p:ext uri="{BB962C8B-B14F-4D97-AF65-F5344CB8AC3E}">
        <p14:creationId xmlns:p14="http://schemas.microsoft.com/office/powerpoint/2010/main" val="41814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Internship at other countries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119257"/>
            <a:ext cx="7620000" cy="3603812"/>
          </a:xfrm>
        </p:spPr>
        <p:txBody>
          <a:bodyPr>
            <a:noAutofit/>
          </a:bodyPr>
          <a:lstStyle/>
          <a:p>
            <a:r>
              <a:rPr lang="en-US" sz="4000" dirty="0" smtClean="0"/>
              <a:t>Germany</a:t>
            </a:r>
          </a:p>
          <a:p>
            <a:r>
              <a:rPr lang="en-US" sz="4000" dirty="0" smtClean="0"/>
              <a:t>Other countries will also be considered but should not be your home country.</a:t>
            </a:r>
          </a:p>
        </p:txBody>
      </p:sp>
    </p:spTree>
    <p:extLst>
      <p:ext uri="{BB962C8B-B14F-4D97-AF65-F5344CB8AC3E}">
        <p14:creationId xmlns:p14="http://schemas.microsoft.com/office/powerpoint/2010/main" val="30614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Internship Abroad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119257"/>
            <a:ext cx="7620000" cy="360381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Please give your details by filling up the list before you leave.</a:t>
            </a:r>
          </a:p>
        </p:txBody>
      </p:sp>
    </p:spTree>
    <p:extLst>
      <p:ext uri="{BB962C8B-B14F-4D97-AF65-F5344CB8AC3E}">
        <p14:creationId xmlns:p14="http://schemas.microsoft.com/office/powerpoint/2010/main" val="2915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Industrial Training Web Site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10400" cy="3603812"/>
          </a:xfrm>
        </p:spPr>
        <p:txBody>
          <a:bodyPr>
            <a:noAutofit/>
          </a:bodyPr>
          <a:lstStyle/>
          <a:p>
            <a:r>
              <a:rPr lang="en-US" sz="4000" dirty="0" smtClean="0"/>
              <a:t>Go </a:t>
            </a:r>
            <a:r>
              <a:rPr lang="en-US" sz="4000" dirty="0"/>
              <a:t>to </a:t>
            </a:r>
            <a:r>
              <a:rPr lang="en-US" sz="4000" dirty="0" err="1"/>
              <a:t>fsktm</a:t>
            </a:r>
            <a:r>
              <a:rPr lang="en-US" sz="4000" dirty="0"/>
              <a:t> website, </a:t>
            </a:r>
            <a:r>
              <a:rPr lang="en-US" sz="4000" dirty="0" smtClean="0"/>
              <a:t>look for e-</a:t>
            </a:r>
            <a:r>
              <a:rPr lang="en-US" sz="4000" dirty="0" err="1" smtClean="0"/>
              <a:t>Industri</a:t>
            </a:r>
            <a:r>
              <a:rPr lang="en-US" sz="4000" dirty="0" smtClean="0"/>
              <a:t> </a:t>
            </a:r>
            <a:r>
              <a:rPr lang="en-GB" sz="4000" dirty="0" smtClean="0"/>
              <a:t> </a:t>
            </a:r>
            <a:r>
              <a:rPr lang="en-GB" sz="4000" b="1" dirty="0" smtClean="0">
                <a:solidFill>
                  <a:srgbClr val="7030A0"/>
                </a:solidFill>
              </a:rPr>
              <a:t>(</a:t>
            </a:r>
            <a:r>
              <a:rPr lang="en-US" sz="4000" b="1" dirty="0">
                <a:solidFill>
                  <a:srgbClr val="7030A0"/>
                </a:solidFill>
              </a:rPr>
              <a:t>http://intra.fsktm.um.edu.my/LatihanIndustri/ind.php)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438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Training Web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9" y="1828800"/>
            <a:ext cx="693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Training Web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828800"/>
            <a:ext cx="716280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Resume</a:t>
            </a:r>
            <a:endParaRPr lang="en-GB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6"/>
            <a:ext cx="7010400" cy="3976743"/>
          </a:xfrm>
        </p:spPr>
        <p:txBody>
          <a:bodyPr>
            <a:noAutofit/>
          </a:bodyPr>
          <a:lstStyle/>
          <a:p>
            <a:r>
              <a:rPr lang="en-MY" sz="3200" b="1" dirty="0" smtClean="0">
                <a:solidFill>
                  <a:srgbClr val="7030A0"/>
                </a:solidFill>
              </a:rPr>
              <a:t>Some companies requested for resume of students going for industrial training, </a:t>
            </a:r>
          </a:p>
          <a:p>
            <a:r>
              <a:rPr lang="en-MY" sz="3200" b="1" dirty="0" smtClean="0">
                <a:solidFill>
                  <a:srgbClr val="7030A0"/>
                </a:solidFill>
              </a:rPr>
              <a:t>If you are interested, please email your resume to Mrs. </a:t>
            </a:r>
            <a:r>
              <a:rPr lang="en-MY" sz="3200" b="1" dirty="0" err="1" smtClean="0">
                <a:solidFill>
                  <a:srgbClr val="7030A0"/>
                </a:solidFill>
              </a:rPr>
              <a:t>Faridah</a:t>
            </a:r>
            <a:r>
              <a:rPr lang="en-MY" sz="3200" b="1" dirty="0" smtClean="0">
                <a:solidFill>
                  <a:srgbClr val="7030A0"/>
                </a:solidFill>
              </a:rPr>
              <a:t> and cc to </a:t>
            </a:r>
            <a:r>
              <a:rPr lang="en-MY" sz="3200" b="1" dirty="0" smtClean="0">
                <a:solidFill>
                  <a:srgbClr val="7030A0"/>
                </a:solidFill>
              </a:rPr>
              <a:t>dept. coordinator</a:t>
            </a:r>
            <a:r>
              <a:rPr lang="en-MY" sz="3200" b="1" dirty="0" smtClean="0">
                <a:solidFill>
                  <a:srgbClr val="7030A0"/>
                </a:solidFill>
              </a:rPr>
              <a:t>, by 30</a:t>
            </a:r>
            <a:r>
              <a:rPr lang="en-MY" sz="3200" b="1" baseline="30000" dirty="0" smtClean="0">
                <a:solidFill>
                  <a:srgbClr val="7030A0"/>
                </a:solidFill>
              </a:rPr>
              <a:t>th</a:t>
            </a:r>
            <a:r>
              <a:rPr lang="en-MY" sz="3200" b="1" dirty="0" smtClean="0">
                <a:solidFill>
                  <a:srgbClr val="7030A0"/>
                </a:solidFill>
              </a:rPr>
              <a:t> </a:t>
            </a:r>
            <a:r>
              <a:rPr lang="en-MY" sz="3200" b="1" dirty="0" smtClean="0">
                <a:solidFill>
                  <a:srgbClr val="7030A0"/>
                </a:solidFill>
              </a:rPr>
              <a:t>November 2016</a:t>
            </a:r>
            <a:r>
              <a:rPr lang="en-MY" sz="3200" b="1" dirty="0" smtClean="0">
                <a:solidFill>
                  <a:srgbClr val="7030A0"/>
                </a:solidFill>
              </a:rPr>
              <a:t>.</a:t>
            </a:r>
            <a:endParaRPr lang="en-MY" sz="3200" dirty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221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 &amp; A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6091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202485"/>
          </a:xfrm>
        </p:spPr>
        <p:txBody>
          <a:bodyPr>
            <a:noAutofit/>
          </a:bodyPr>
          <a:lstStyle/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Apply for placement </a:t>
            </a:r>
            <a:endParaRPr lang="en-US" sz="3200" dirty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one </a:t>
            </a:r>
            <a:r>
              <a:rPr lang="en-US" b="1" dirty="0">
                <a:solidFill>
                  <a:srgbClr val="7030A0"/>
                </a:solidFill>
              </a:rPr>
              <a:t>semester</a:t>
            </a:r>
            <a:r>
              <a:rPr lang="en-US" dirty="0"/>
              <a:t> before the Industrial Training </a:t>
            </a:r>
            <a:r>
              <a:rPr lang="en-US" dirty="0" err="1"/>
              <a:t>Programme</a:t>
            </a:r>
            <a:r>
              <a:rPr lang="en-US" dirty="0"/>
              <a:t> for local placement,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at least </a:t>
            </a:r>
            <a:r>
              <a:rPr lang="en-US" b="1" dirty="0">
                <a:solidFill>
                  <a:srgbClr val="7030A0"/>
                </a:solidFill>
              </a:rPr>
              <a:t>two semesters </a:t>
            </a:r>
            <a:r>
              <a:rPr lang="en-US" dirty="0"/>
              <a:t>before the Industrial Training </a:t>
            </a:r>
            <a:r>
              <a:rPr lang="en-US" dirty="0" err="1"/>
              <a:t>Programme</a:t>
            </a:r>
            <a:r>
              <a:rPr lang="en-US" dirty="0"/>
              <a:t> for abroad placement.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efer </a:t>
            </a:r>
            <a:r>
              <a:rPr lang="en-US" dirty="0"/>
              <a:t>to </a:t>
            </a:r>
            <a:endParaRPr lang="en-US" dirty="0" smtClean="0"/>
          </a:p>
          <a:p>
            <a:pPr lvl="2"/>
            <a:r>
              <a:rPr lang="en-US" b="1" i="1" dirty="0" smtClean="0"/>
              <a:t>2. </a:t>
            </a:r>
            <a:r>
              <a:rPr lang="en-US" b="1" i="1" dirty="0" smtClean="0"/>
              <a:t>Flow </a:t>
            </a:r>
            <a:r>
              <a:rPr lang="en-US" b="1" i="1" dirty="0"/>
              <a:t>Chart for Applying Industrial Training Placement</a:t>
            </a:r>
            <a:r>
              <a:rPr lang="en-US" b="1" dirty="0"/>
              <a:t>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It is the student’s responsibility to make </a:t>
            </a:r>
            <a:r>
              <a:rPr lang="en-US" sz="3200" b="1" dirty="0">
                <a:solidFill>
                  <a:srgbClr val="7030A0"/>
                </a:solidFill>
              </a:rPr>
              <a:t>sure the company is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lvl="1"/>
            <a:r>
              <a:rPr lang="en-US" b="1" dirty="0" smtClean="0"/>
              <a:t>a </a:t>
            </a:r>
            <a:r>
              <a:rPr lang="en-US" b="1" dirty="0">
                <a:solidFill>
                  <a:srgbClr val="00B0F0"/>
                </a:solidFill>
              </a:rPr>
              <a:t>suitable</a:t>
            </a:r>
            <a:r>
              <a:rPr lang="en-US" b="1" dirty="0"/>
              <a:t> place for industrial training related to his/her field of </a:t>
            </a:r>
            <a:r>
              <a:rPr lang="en-US" b="1" dirty="0" smtClean="0"/>
              <a:t>study, </a:t>
            </a:r>
            <a:endParaRPr lang="en-US" b="1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placement is </a:t>
            </a:r>
            <a:r>
              <a:rPr lang="en-US" b="1" dirty="0">
                <a:solidFill>
                  <a:srgbClr val="00B0F0"/>
                </a:solidFill>
              </a:rPr>
              <a:t>related</a:t>
            </a:r>
            <a:r>
              <a:rPr lang="en-US" b="1" dirty="0"/>
              <a:t> to his/her field of </a:t>
            </a:r>
            <a:r>
              <a:rPr lang="en-US" b="1" dirty="0" smtClean="0"/>
              <a:t>study, </a:t>
            </a:r>
            <a:endParaRPr lang="en-US" b="1" dirty="0" smtClean="0"/>
          </a:p>
          <a:p>
            <a:pPr lvl="1"/>
            <a:r>
              <a:rPr lang="en-US" b="1" dirty="0" smtClean="0"/>
              <a:t>and </a:t>
            </a:r>
            <a:r>
              <a:rPr lang="en-US" b="1" dirty="0" smtClean="0"/>
              <a:t>it is a </a:t>
            </a:r>
            <a:r>
              <a:rPr lang="en-US" b="1" dirty="0" smtClean="0">
                <a:solidFill>
                  <a:srgbClr val="00B0F0"/>
                </a:solidFill>
              </a:rPr>
              <a:t>safe</a:t>
            </a:r>
            <a:r>
              <a:rPr lang="en-US" b="1" dirty="0" smtClean="0"/>
              <a:t> place for industrial training.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202485"/>
          </a:xfrm>
        </p:spPr>
        <p:txBody>
          <a:bodyPr>
            <a:noAutofit/>
          </a:bodyPr>
          <a:lstStyle/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501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Unsuitable </a:t>
            </a:r>
            <a:r>
              <a:rPr lang="en-GB" sz="3200" b="1" dirty="0" smtClean="0">
                <a:solidFill>
                  <a:srgbClr val="7030A0"/>
                </a:solidFill>
              </a:rPr>
              <a:t>Companies</a:t>
            </a:r>
          </a:p>
          <a:p>
            <a:pPr lvl="1"/>
            <a:r>
              <a:rPr lang="en-US" sz="3000" dirty="0" smtClean="0"/>
              <a:t>Cannot take up a placement where there is </a:t>
            </a:r>
            <a:r>
              <a:rPr lang="en-US" sz="3000" b="1" dirty="0" smtClean="0">
                <a:solidFill>
                  <a:srgbClr val="00B0F0"/>
                </a:solidFill>
              </a:rPr>
              <a:t>potential conflict of interests. </a:t>
            </a:r>
            <a:endParaRPr lang="en-US" sz="3000" b="1" dirty="0" smtClean="0">
              <a:solidFill>
                <a:srgbClr val="00B0F0"/>
              </a:solidFill>
            </a:endParaRPr>
          </a:p>
          <a:p>
            <a:pPr lvl="1"/>
            <a:r>
              <a:rPr lang="en-US" sz="3000" dirty="0" smtClean="0"/>
              <a:t>For </a:t>
            </a:r>
            <a:r>
              <a:rPr lang="en-US" sz="3000" dirty="0" smtClean="0"/>
              <a:t>e.g.: cannot undergo training in family/relative companies, a company where you have worked/is currently working, etc.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588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620000" cy="42672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Unsuitable Companies</a:t>
            </a:r>
          </a:p>
          <a:p>
            <a:pPr lvl="1"/>
            <a:r>
              <a:rPr lang="en-US" sz="3000" dirty="0" smtClean="0"/>
              <a:t>FCSIT </a:t>
            </a:r>
            <a:r>
              <a:rPr lang="en-US" sz="3000" dirty="0"/>
              <a:t>students are </a:t>
            </a:r>
            <a:r>
              <a:rPr lang="en-US" sz="3000" b="1" dirty="0">
                <a:solidFill>
                  <a:srgbClr val="00B0F0"/>
                </a:solidFill>
              </a:rPr>
              <a:t>not allowed </a:t>
            </a:r>
            <a:r>
              <a:rPr lang="en-US" sz="3000" dirty="0"/>
              <a:t>to undergo Industrial Training in University of Malaya including spin-off companies, </a:t>
            </a:r>
            <a:r>
              <a:rPr lang="en-US" sz="3000" b="1" dirty="0">
                <a:solidFill>
                  <a:srgbClr val="00B0F0"/>
                </a:solidFill>
              </a:rPr>
              <a:t>except for certain cases which are approved</a:t>
            </a:r>
            <a:r>
              <a:rPr lang="en-US" sz="3000" dirty="0"/>
              <a:t>.</a:t>
            </a:r>
          </a:p>
          <a:p>
            <a:pPr lvl="1"/>
            <a:r>
              <a:rPr lang="en-US" sz="3000" dirty="0" smtClean="0"/>
              <a:t>Placement at </a:t>
            </a:r>
            <a:r>
              <a:rPr lang="en-US" sz="3000" b="1" dirty="0" smtClean="0">
                <a:solidFill>
                  <a:srgbClr val="00B0F0"/>
                </a:solidFill>
              </a:rPr>
              <a:t>organizations</a:t>
            </a:r>
            <a:r>
              <a:rPr lang="en-US" sz="3000" dirty="0" smtClean="0">
                <a:solidFill>
                  <a:srgbClr val="00B0F0"/>
                </a:solidFill>
              </a:rPr>
              <a:t> </a:t>
            </a:r>
            <a:r>
              <a:rPr lang="en-US" sz="3000" dirty="0" smtClean="0"/>
              <a:t>such as </a:t>
            </a:r>
            <a:r>
              <a:rPr lang="en-US" sz="3000" dirty="0" err="1" smtClean="0"/>
              <a:t>Majlis</a:t>
            </a:r>
            <a:r>
              <a:rPr lang="en-US" sz="3000" dirty="0" smtClean="0"/>
              <a:t> Daerah, </a:t>
            </a:r>
            <a:r>
              <a:rPr lang="en-US" sz="3000" dirty="0" err="1" smtClean="0"/>
              <a:t>etc</a:t>
            </a:r>
            <a:r>
              <a:rPr lang="en-US" sz="3000" dirty="0" smtClean="0"/>
              <a:t>, are strongly not encouraged and most likely will not be approved.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111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19257"/>
            <a:ext cx="7086600" cy="3603812"/>
          </a:xfrm>
        </p:spPr>
        <p:txBody>
          <a:bodyPr>
            <a:noAutofit/>
          </a:bodyPr>
          <a:lstStyle/>
          <a:p>
            <a:r>
              <a:rPr lang="en-US" sz="3200" dirty="0" smtClean="0"/>
              <a:t>Get 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00B0F0"/>
                </a:solidFill>
              </a:rPr>
              <a:t>advice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from </a:t>
            </a:r>
            <a:r>
              <a:rPr lang="en-US" sz="3200" dirty="0" smtClean="0"/>
              <a:t>the Dept. </a:t>
            </a:r>
            <a:r>
              <a:rPr lang="en-US" sz="3200" dirty="0"/>
              <a:t>Industrial Training Coordinator if unsure of the suitability of a company. 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Inform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/>
              <a:t>the </a:t>
            </a:r>
            <a:r>
              <a:rPr lang="en-US" sz="3200" dirty="0" smtClean="0"/>
              <a:t>Dept. Coordinator </a:t>
            </a:r>
            <a:r>
              <a:rPr lang="en-US" sz="3200" dirty="0"/>
              <a:t>if unable to get a placement for Industrial </a:t>
            </a:r>
            <a:r>
              <a:rPr lang="en-US" sz="3200" dirty="0" smtClean="0"/>
              <a:t>Training.</a:t>
            </a:r>
            <a:endParaRPr lang="en-U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28600"/>
            <a:ext cx="7315200" cy="120248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i="1" dirty="0" smtClean="0"/>
              <a:t>Students’ Responsibilities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42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1095</TotalTime>
  <Words>1972</Words>
  <Application>Microsoft Office PowerPoint</Application>
  <PresentationFormat>On-screen Show (4:3)</PresentationFormat>
  <Paragraphs>221</Paragraphs>
  <Slides>48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Industrial Training Briefing for  Sem 2 2016/2017</vt:lpstr>
      <vt:lpstr>Industrial Training Coordinators</vt:lpstr>
      <vt:lpstr>Outline</vt:lpstr>
      <vt:lpstr>Important details can be found at:</vt:lpstr>
      <vt:lpstr>Students’ Responsibilities </vt:lpstr>
      <vt:lpstr>Students’ Responsibilities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Chart for Applying Placement</vt:lpstr>
      <vt:lpstr>Students’ Schedule</vt:lpstr>
      <vt:lpstr>Emails</vt:lpstr>
      <vt:lpstr>Assessment</vt:lpstr>
      <vt:lpstr>Assessment</vt:lpstr>
      <vt:lpstr>Repeat: Industrial Training </vt:lpstr>
      <vt:lpstr>Leave during Industrial Training </vt:lpstr>
      <vt:lpstr>Leave during Industrial Training </vt:lpstr>
      <vt:lpstr>Leave during Industrial Training </vt:lpstr>
      <vt:lpstr>Silicon Valley Internship</vt:lpstr>
      <vt:lpstr>Silicon Valley Internship</vt:lpstr>
      <vt:lpstr>Silicon Valley Internship</vt:lpstr>
      <vt:lpstr>Internship at other countries</vt:lpstr>
      <vt:lpstr>Internship Abroad</vt:lpstr>
      <vt:lpstr>Industrial Training Web Site</vt:lpstr>
      <vt:lpstr>Industrial Training Web Site</vt:lpstr>
      <vt:lpstr>Industrial Training Web Site</vt:lpstr>
      <vt:lpstr>Resume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Training Briefing for Sem 2 2014/2015</dc:title>
  <dc:creator>M</dc:creator>
  <cp:lastModifiedBy>FCSITUM</cp:lastModifiedBy>
  <cp:revision>323</cp:revision>
  <dcterms:created xsi:type="dcterms:W3CDTF">2014-12-16T12:58:57Z</dcterms:created>
  <dcterms:modified xsi:type="dcterms:W3CDTF">2016-11-04T02:31:34Z</dcterms:modified>
</cp:coreProperties>
</file>